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6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363" r:id="rId22"/>
    <p:sldId id="364" r:id="rId23"/>
    <p:sldId id="365" r:id="rId24"/>
    <p:sldId id="366" r:id="rId25"/>
    <p:sldId id="375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9" r:id="rId34"/>
    <p:sldId id="3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  <p14:sldId id="381"/>
            <p14:sldId id="382"/>
            <p14:sldId id="383"/>
            <p14:sldId id="384"/>
            <p14:sldId id="385"/>
            <p14:sldId id="386"/>
            <p14:sldId id="387"/>
            <p14:sldId id="389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0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March 6, 2018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K</a:t>
            </a:r>
            <a:r>
              <a:rPr lang="en-US" sz="12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A</a:t>
            </a:r>
            <a:r>
              <a:rPr lang="en-US" sz="12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R</a:t>
            </a:r>
            <a:r>
              <a:rPr lang="en-US" sz="12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E</a:t>
            </a:r>
            <a:r>
              <a:rPr lang="en-US" sz="12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N</a:t>
            </a:r>
            <a:r>
              <a:rPr lang="en-US" sz="12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198345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  <a:br>
              <a:rPr lang="en-US" dirty="0"/>
            </a:br>
            <a:r>
              <a:rPr lang="en-US" sz="4400" dirty="0"/>
              <a:t>Microcontrollers and 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72249"/>
            <a:ext cx="695899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microcontroller is a simple computer on one Integrated Circuit</a:t>
            </a:r>
          </a:p>
          <a:p>
            <a:r>
              <a:rPr lang="en-US" dirty="0">
                <a:solidFill>
                  <a:schemeClr val="tx1"/>
                </a:solidFill>
              </a:rPr>
              <a:t>More economical than traditional computer boards</a:t>
            </a:r>
          </a:p>
          <a:p>
            <a:r>
              <a:rPr lang="en-US" dirty="0">
                <a:solidFill>
                  <a:schemeClr val="tx1"/>
                </a:solidFill>
              </a:rPr>
              <a:t>Are incapable of running a full operating system but can be programmed with simple programs.</a:t>
            </a:r>
          </a:p>
          <a:p>
            <a:r>
              <a:rPr lang="en-US" dirty="0">
                <a:solidFill>
                  <a:schemeClr val="tx1"/>
                </a:solidFill>
              </a:rPr>
              <a:t>Are found in many everyday electronics such as cars, toys, and  appliances.</a:t>
            </a:r>
          </a:p>
          <a:p>
            <a:r>
              <a:rPr lang="en-US" dirty="0">
                <a:solidFill>
                  <a:schemeClr val="tx1"/>
                </a:solidFill>
              </a:rPr>
              <a:t>Are relatively easy to use with electrical circuits.</a:t>
            </a:r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97" y="3692669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137242" y="4310606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  <p:pic>
        <p:nvPicPr>
          <p:cNvPr id="5122" name="Picture 2" descr="Image result for basic sta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70" y="2072249"/>
            <a:ext cx="2056799" cy="15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752648" y="2757042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Basic Stamp</a:t>
            </a:r>
          </a:p>
        </p:txBody>
      </p:sp>
      <p:pic>
        <p:nvPicPr>
          <p:cNvPr id="5124" name="Picture 4" descr="Image result for parallax prop sti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96" y="5246233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991979" y="5864170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Propeller</a:t>
            </a:r>
          </a:p>
        </p:txBody>
      </p:sp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Arduinos</a:t>
            </a:r>
          </a:p>
        </p:txBody>
      </p:sp>
      <p:pic>
        <p:nvPicPr>
          <p:cNvPr id="1026" name="Picture 2" descr="Image result for types of arduin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83" y="1616091"/>
            <a:ext cx="7675752" cy="52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35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57401"/>
            <a:ext cx="457373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Can be programmed over USB from a computer</a:t>
            </a:r>
          </a:p>
          <a:p>
            <a:r>
              <a:rPr lang="en-US" dirty="0">
                <a:solidFill>
                  <a:schemeClr val="tx1"/>
                </a:solidFill>
              </a:rPr>
              <a:t>Uses the free Arduino IDE software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https://www.arduino.cc/en/Main/Software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Programmed in Arduino C</a:t>
            </a:r>
          </a:p>
          <a:p>
            <a:r>
              <a:rPr lang="en-US" dirty="0">
                <a:solidFill>
                  <a:schemeClr val="tx1"/>
                </a:solidFill>
              </a:rPr>
              <a:t>Has an extensive library with plenty of documentation and examples</a:t>
            </a:r>
          </a:p>
        </p:txBody>
      </p:sp>
      <p:pic>
        <p:nvPicPr>
          <p:cNvPr id="2056" name="Picture 8" descr="Image result for arduino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95" y="2057401"/>
            <a:ext cx="2219366" cy="194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76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Using a Breadboard</a:t>
            </a:r>
          </a:p>
        </p:txBody>
      </p:sp>
      <p:pic>
        <p:nvPicPr>
          <p:cNvPr id="1026" name="Picture 2" descr="https://cdn.tutsplus.com/mac/uploads/2013/10/horizontal-ro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4449749"/>
            <a:ext cx="42957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adboard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03" y="2055180"/>
            <a:ext cx="3352365" cy="21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748" y="2055180"/>
            <a:ext cx="4527997" cy="44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8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an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370531" cy="4038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It is the “Hello World” of using a microcontroller.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anode of the LED to the digital I/O pin # 13 on Arduino with a 220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in series.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cathode of the LED to ground (GND)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Useful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pinMode</a:t>
            </a:r>
            <a:r>
              <a:rPr lang="en-US" dirty="0">
                <a:solidFill>
                  <a:schemeClr val="tx1"/>
                </a:solidFill>
              </a:rPr>
              <a:t>(pin, OUTPUT/INPUT);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digitalWrite</a:t>
            </a:r>
            <a:r>
              <a:rPr lang="en-US" dirty="0">
                <a:solidFill>
                  <a:schemeClr val="tx1"/>
                </a:solidFill>
              </a:rPr>
              <a:t>(Pin, HIGH/LOW);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delay(milliseconds); </a:t>
            </a:r>
          </a:p>
        </p:txBody>
      </p:sp>
      <p:pic>
        <p:nvPicPr>
          <p:cNvPr id="3074" name="Picture 2" descr="Image result for led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412" y="684847"/>
            <a:ext cx="2381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22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2" y="3590638"/>
            <a:ext cx="2545900" cy="10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sistor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2" y="4871750"/>
            <a:ext cx="24384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2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Push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370531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Digital Input</a:t>
            </a:r>
          </a:p>
          <a:p>
            <a:r>
              <a:rPr lang="en-US" dirty="0">
                <a:solidFill>
                  <a:schemeClr val="tx1"/>
                </a:solidFill>
              </a:rPr>
              <a:t>Connect a 10k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</a:t>
            </a:r>
            <a:r>
              <a:rPr lang="en-US" dirty="0"/>
              <a:t>(</a:t>
            </a:r>
            <a:r>
              <a:rPr lang="en-US" dirty="0" err="1"/>
              <a:t>Brown,Black,Orange</a:t>
            </a:r>
            <a:r>
              <a:rPr lang="en-US" dirty="0"/>
              <a:t>) </a:t>
            </a:r>
            <a:r>
              <a:rPr lang="en-US" dirty="0">
                <a:solidFill>
                  <a:schemeClr val="tx1"/>
                </a:solidFill>
              </a:rPr>
              <a:t>from the 5V to one side of the push button.</a:t>
            </a:r>
          </a:p>
          <a:p>
            <a:r>
              <a:rPr lang="en-US" dirty="0">
                <a:solidFill>
                  <a:schemeClr val="tx1"/>
                </a:solidFill>
              </a:rPr>
              <a:t>Connect IO pin 2 to the same side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other side to GND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INPUT_PULLUP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Serial.begin</a:t>
            </a:r>
            <a:r>
              <a:rPr lang="en-US" dirty="0">
                <a:solidFill>
                  <a:schemeClr val="tx1"/>
                </a:solidFill>
              </a:rPr>
              <a:t>(9600);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digitalRead</a:t>
            </a:r>
            <a:r>
              <a:rPr lang="en-US" dirty="0">
                <a:solidFill>
                  <a:schemeClr val="tx1"/>
                </a:solidFill>
              </a:rPr>
              <a:t>(pin)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Serial.println</a:t>
            </a:r>
            <a:r>
              <a:rPr lang="en-US" dirty="0">
                <a:solidFill>
                  <a:schemeClr val="tx1"/>
                </a:solidFill>
              </a:rPr>
              <a:t>(output);</a:t>
            </a:r>
          </a:p>
        </p:txBody>
      </p:sp>
      <p:pic>
        <p:nvPicPr>
          <p:cNvPr id="4098" name="Picture 2" descr="Image result for push button bread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59" y="-291559"/>
            <a:ext cx="3755696" cy="24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ush button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15" y="2574637"/>
            <a:ext cx="1491368" cy="12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ull up resistor pushbut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55" y="3927039"/>
            <a:ext cx="5183050" cy="25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96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Servos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8" y="1986025"/>
            <a:ext cx="5923224" cy="477469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Example of Pulse Width Modulation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PWM is used to simulate analog signal with digital signal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Come in two main forms</a:t>
            </a:r>
            <a:endParaRPr lang="en-US" sz="2000" dirty="0"/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Standard (180 degrees)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Continuous</a:t>
            </a:r>
          </a:p>
          <a:p>
            <a:r>
              <a:rPr lang="en-US" sz="2000" dirty="0">
                <a:solidFill>
                  <a:schemeClr val="tx1"/>
                </a:solidFill>
              </a:rPr>
              <a:t>Typically use a 3 pin connector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Connect white to D3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Connect red and black to 5v and GND respectively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Servo.h</a:t>
            </a:r>
            <a:r>
              <a:rPr lang="en-US" dirty="0">
                <a:solidFill>
                  <a:schemeClr val="tx1"/>
                </a:solidFill>
              </a:rPr>
              <a:t>&gt;;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myservo.attach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myservo.write</a:t>
            </a:r>
            <a:r>
              <a:rPr lang="en-US" dirty="0">
                <a:solidFill>
                  <a:schemeClr val="tx1"/>
                </a:solidFill>
              </a:rPr>
              <a:t>(integer 0-180);</a:t>
            </a:r>
          </a:p>
        </p:txBody>
      </p:sp>
      <p:pic>
        <p:nvPicPr>
          <p:cNvPr id="5122" name="Picture 2" descr="Image result for servo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2954" r="5714" b="2896"/>
          <a:stretch/>
        </p:blipFill>
        <p:spPr bwMode="auto">
          <a:xfrm>
            <a:off x="7715000" y="4524839"/>
            <a:ext cx="2376214" cy="19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v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r="28297"/>
          <a:stretch/>
        </p:blipFill>
        <p:spPr bwMode="auto">
          <a:xfrm>
            <a:off x="8260967" y="211790"/>
            <a:ext cx="1284279" cy="161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w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59" y="2077112"/>
            <a:ext cx="3262097" cy="21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05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ping ultrasonic s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21" y="4113478"/>
            <a:ext cx="5548687" cy="25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770" y="609600"/>
            <a:ext cx="7626568" cy="1356360"/>
          </a:xfrm>
        </p:spPr>
        <p:txBody>
          <a:bodyPr/>
          <a:lstStyle/>
          <a:p>
            <a:r>
              <a:rPr lang="en-US" dirty="0"/>
              <a:t>Using an 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770" y="2057400"/>
            <a:ext cx="5672013" cy="4411494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Works like echolocation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Uses PWM to send out a super high pitched noise.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Detects the noise and relays the delay to the microcontroller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The distance to an object can be calculated by dividing the delay by the speed of sound by 2.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Connect to Pin 7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 Program from Examples&gt;Sensors&gt;Ping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146" name="Picture 2" descr="Image result for ping ultrasonic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725" y="1965960"/>
            <a:ext cx="3089841" cy="1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65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5269600" cy="40386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Analog input</a:t>
            </a:r>
          </a:p>
          <a:p>
            <a:r>
              <a:rPr lang="en-US" dirty="0">
                <a:solidFill>
                  <a:schemeClr val="tx1"/>
                </a:solidFill>
              </a:rPr>
              <a:t>Is a variable Resistor</a:t>
            </a:r>
          </a:p>
          <a:p>
            <a:r>
              <a:rPr lang="en-US" dirty="0">
                <a:solidFill>
                  <a:schemeClr val="tx1"/>
                </a:solidFill>
              </a:rPr>
              <a:t>Is commonly used for volume control knobs </a:t>
            </a:r>
          </a:p>
          <a:p>
            <a:r>
              <a:rPr lang="en-US" dirty="0">
                <a:solidFill>
                  <a:schemeClr val="tx1"/>
                </a:solidFill>
              </a:rPr>
              <a:t>Used for inputting a variable value into the Arduino.</a:t>
            </a:r>
          </a:p>
          <a:p>
            <a:r>
              <a:rPr lang="en-US" dirty="0">
                <a:solidFill>
                  <a:schemeClr val="tx1"/>
                </a:solidFill>
              </a:rPr>
              <a:t>Connect center pin to A0</a:t>
            </a:r>
          </a:p>
          <a:p>
            <a:r>
              <a:rPr lang="en-US" dirty="0">
                <a:solidFill>
                  <a:schemeClr val="tx1"/>
                </a:solidFill>
              </a:rPr>
              <a:t>Connect an outer pin to 5V and the other to GND</a:t>
            </a: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analogRead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</p:txBody>
      </p:sp>
      <p:pic>
        <p:nvPicPr>
          <p:cNvPr id="1026" name="Picture 2" descr="Image result for potentio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16" y="3638642"/>
            <a:ext cx="3945947" cy="24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tentiome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7" b="20449"/>
          <a:stretch/>
        </p:blipFill>
        <p:spPr bwMode="auto">
          <a:xfrm>
            <a:off x="8375516" y="203137"/>
            <a:ext cx="1940748" cy="158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7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6566</TotalTime>
  <Words>1496</Words>
  <Application>Microsoft Office PowerPoint</Application>
  <PresentationFormat>Widescreen</PresentationFormat>
  <Paragraphs>266</Paragraphs>
  <Slides>33</Slides>
  <Notes>4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Maker Training Session: Microcontrollers and Arduino</vt:lpstr>
      <vt:lpstr>What is a Microcontroller?</vt:lpstr>
      <vt:lpstr>Types of Arduinos</vt:lpstr>
      <vt:lpstr>Programming an Arduino</vt:lpstr>
      <vt:lpstr>Using a Breadboard</vt:lpstr>
      <vt:lpstr>Blink an LED</vt:lpstr>
      <vt:lpstr>Use a Push Button</vt:lpstr>
      <vt:lpstr>Using Servos</vt:lpstr>
      <vt:lpstr>Using an Ultrasonic Sensor</vt:lpstr>
      <vt:lpstr>Using a Potentiometer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319</cp:revision>
  <dcterms:created xsi:type="dcterms:W3CDTF">2016-09-03T15:20:58Z</dcterms:created>
  <dcterms:modified xsi:type="dcterms:W3CDTF">2018-04-04T13:18:04Z</dcterms:modified>
</cp:coreProperties>
</file>